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1.xml"/><Relationship Id="rId18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4fd29290b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4fd29290b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4fd29290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4fd29290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Our motivation came from the fact that the </a:t>
            </a:r>
            <a:r>
              <a:rPr lang="en" sz="1200"/>
              <a:t>mortality</a:t>
            </a:r>
            <a:r>
              <a:rPr lang="en" sz="1200"/>
              <a:t> risk varies significantly among different covid-19 patients. This can be seen from the charts (available publicly) that display various factors that affect the mortality risk.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It is difficult to predict which fraction of the patient will need intensive critical support and which fraction just requires quarantine to recover.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As a result, we </a:t>
            </a:r>
            <a:r>
              <a:rPr lang="en" sz="1200"/>
              <a:t>recognized</a:t>
            </a:r>
            <a:r>
              <a:rPr lang="en" sz="1200"/>
              <a:t> that it can be valuable to help hospitals identify high-risk patients and prioritize medical resources with precision, especially when the system is overwhelmed. 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For this project, we implemented neural networks to predict individual-level mortality risk of confirmed covid-19 patients. 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Specifically, we formulated this problem as a classification problem.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4fd29290b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4fd29290b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To start, w</a:t>
            </a:r>
            <a:r>
              <a:rPr lang="en"/>
              <a:t>e processed a dataset that contains more </a:t>
            </a:r>
            <a:r>
              <a:rPr lang="en" sz="1200"/>
              <a:t>450 thousand covid-19 patients from 24 different countries</a:t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The dataset includes both male/female patients with an average age of 49.8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4fd29290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4fd29290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However, the o</a:t>
            </a:r>
            <a:r>
              <a:rPr lang="en" sz="1200">
                <a:latin typeface="Lato"/>
                <a:ea typeface="Lato"/>
                <a:cs typeface="Lato"/>
                <a:sym typeface="Lato"/>
              </a:rPr>
              <a:t>riginal dataset contains redundant information and is highly sparse on a number key features.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As a result, we removed redundancies and removed the cases with missing key features.  And the final dataset includes 679 patients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Each patient’s Information includes  - age, sex, chronic disease, geographical location and the final  outcome of the patient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We computed the cross-correlation between the features and the outcome. The result shows that age and chronic disease history are the top  two factors with high correlation to patients’ outcome.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4fd29290b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4fd29290b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Moving on to our </a:t>
            </a:r>
            <a:r>
              <a:rPr lang="en"/>
              <a:t>approaches</a:t>
            </a:r>
            <a:r>
              <a:rPr lang="en"/>
              <a:t>, given a recently confirmed covid-19 case, we wish to learn a discriminative model that predicts the patient’s mortality risk versus survival chance.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start with a baseline logistic regression model in a binary classification setting. We split the dataset into training/testing set with a 70% to 30% ratio.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Given the training set, the </a:t>
            </a:r>
            <a:r>
              <a:rPr lang="en"/>
              <a:t> logistic regression </a:t>
            </a:r>
            <a:r>
              <a:rPr lang="en"/>
              <a:t>model learns the optimal model parameter that minimize the cross-entropy loss, as a result, the model is able to predict the </a:t>
            </a:r>
            <a:r>
              <a:rPr lang="en"/>
              <a:t>probabilities</a:t>
            </a:r>
            <a:r>
              <a:rPr lang="en"/>
              <a:t> that a patient will </a:t>
            </a:r>
            <a:r>
              <a:rPr lang="en"/>
              <a:t>disease</a:t>
            </a:r>
            <a:r>
              <a:rPr lang="en"/>
              <a:t> or survive.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baseline model obtained a testing </a:t>
            </a:r>
            <a:r>
              <a:rPr lang="en"/>
              <a:t>accuracy</a:t>
            </a:r>
            <a:r>
              <a:rPr lang="en"/>
              <a:t> of 91%.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then implemented a neural network model to solve the same binary classification problem.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4fd29290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4fd29290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4fd29290b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4fd29290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4fd29290b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4fd29290b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4fd29290b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4fd29290b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hyperlink" Target="https://www.eastidahonews.com/2020/05/covid-19-infections-still-rising-albeit-slowly-new-recovery-and-death-stats/" TargetMode="External"/><Relationship Id="rId7" Type="http://schemas.openxmlformats.org/officeDocument/2006/relationships/hyperlink" Target="https://www.sciencealert.com/covid-19-s-death-rate-is-higher-than-thought-but-it-should-drop" TargetMode="External"/><Relationship Id="rId8" Type="http://schemas.openxmlformats.org/officeDocument/2006/relationships/hyperlink" Target="https://www.bbc.com/news/health-51674743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Mortality Risk Predictions in Covid-19 Patients using Deep Neural Networks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193827" y="411585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Hao Hao , Sweta Priyadarshi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ECE Graduate Student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18898 Graph Signal Processing Project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950" y="4238625"/>
            <a:ext cx="4643051" cy="9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57325"/>
            <a:ext cx="5110176" cy="36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>
            <p:ph type="title"/>
          </p:nvPr>
        </p:nvSpPr>
        <p:spPr>
          <a:xfrm>
            <a:off x="727650" y="6126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190" name="Google Shape;19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6274" y="4799175"/>
            <a:ext cx="1766725" cy="3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623875"/>
            <a:ext cx="50688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 &amp; </a:t>
            </a:r>
            <a:r>
              <a:rPr lang="en"/>
              <a:t>Introduction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4400" y="2056800"/>
            <a:ext cx="2438074" cy="227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6100" y="2056800"/>
            <a:ext cx="2518301" cy="214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5958" y="481050"/>
            <a:ext cx="1778041" cy="107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130975" y="1488300"/>
            <a:ext cx="38220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Covid-19 cases are quite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varied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ranging from normal cough and recovery to organ failures.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Analysis is needed to better strategize the budget and healthcare resources to different category of patients.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Our task- Classify cases as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Resulting in death / critical condition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rabicPeriod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Survived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0" y="4488600"/>
            <a:ext cx="7881900" cy="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Credits</a:t>
            </a:r>
            <a:r>
              <a:rPr lang="en"/>
              <a:t>-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https://www.eastidahonews.com/2020/05/covid-19-infections-still-rising-albeit-slowly-new-recovery-and-death-stats/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7"/>
              </a:rPr>
              <a:t>https://www.sciencealert.com/covid-19-s-death-rate-is-higher-than-thought-but-it-should-drop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8"/>
              </a:rPr>
              <a:t>https://www.bbc.com/news/health-51674743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77650" y="4791567"/>
            <a:ext cx="1778050" cy="34653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/>
        </p:nvSpPr>
        <p:spPr>
          <a:xfrm>
            <a:off x="205950" y="1457350"/>
            <a:ext cx="80580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The dataset contains 450,000+ confirmed patients/cases from 24 different countries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Dataset includes both male/female patients with an average age of 49.8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15"/>
          <p:cNvSpPr txBox="1"/>
          <p:nvPr>
            <p:ph type="title"/>
          </p:nvPr>
        </p:nvSpPr>
        <p:spPr>
          <a:xfrm>
            <a:off x="727650" y="6143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2361000"/>
            <a:ext cx="2264575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8975" y="2361000"/>
            <a:ext cx="1857375" cy="18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1725" y="2266250"/>
            <a:ext cx="2333625" cy="18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9900" y="2361000"/>
            <a:ext cx="1922850" cy="18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77275" y="481050"/>
            <a:ext cx="1766726" cy="106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29024" y="4799188"/>
            <a:ext cx="1766725" cy="3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321475" y="4541600"/>
            <a:ext cx="62838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Reference: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Xu, B., Gutierrez, B., Mekaru, S., Sewalk, K., Goodwin, L., et al.   Epidemiological data  from  the  covid-19  outbreak,  real-time  case information. Scientific  Data,  7(1),  2020. doi:10.1038/s41597-020-0448-0.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595302" y="477453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727650" y="6143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/>
          </a:blip>
          <a:srcRect b="0" l="80655" r="0" t="0"/>
          <a:stretch/>
        </p:blipFill>
        <p:spPr>
          <a:xfrm>
            <a:off x="7952532" y="2262639"/>
            <a:ext cx="811943" cy="256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3">
            <a:alphaModFix/>
          </a:blip>
          <a:srcRect b="1464" l="0" r="76909" t="869"/>
          <a:stretch/>
        </p:blipFill>
        <p:spPr>
          <a:xfrm>
            <a:off x="6678500" y="2262639"/>
            <a:ext cx="969165" cy="2506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 b="0" l="46662" r="39022" t="0"/>
          <a:stretch/>
        </p:blipFill>
        <p:spPr>
          <a:xfrm>
            <a:off x="7625019" y="2262625"/>
            <a:ext cx="600814" cy="256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475" y="2689750"/>
            <a:ext cx="6136776" cy="171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201400" y="1325850"/>
            <a:ext cx="63270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Original dataset is highly sparse on a number key features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Removed cases with missing key features.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Processed dataset includes 679 patients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Information includes  - age, sex, chronic disease, geographical location and outcome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Age and chronic disease history are the top  two factors/features with high correlation to patients’ outcome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7275" y="481050"/>
            <a:ext cx="1766726" cy="106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2474" y="4799175"/>
            <a:ext cx="1766725" cy="3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7207500" y="1972750"/>
            <a:ext cx="26817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Correlation heat map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321475" y="4541600"/>
            <a:ext cx="62838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Reference: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Xu, B., Gutierrez, B., Mekaru, S., Sewalk, K., Goodwin, L., et al.   Epidemiological data  from  the  covid-19  outbreak,  real-time  case information. Scientific  Data,  7(1),  2020. doi:10.1038/s41597-020-0448-0.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>
            <a:off x="727650" y="590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Logistic Regression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>
            <a:off x="727650" y="24217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It predicts the probability of occurrence of a binary event utilizing a logit function. 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The baseline model we tried is the logistic regression to binarize our data and classify them as "dead" or "alive/survived" cases. 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The logistic regression model uses sklearn library and uses "accuracy" as the metrics.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Obtained accuracy of upto 91% on test dataset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Pipeline Involved- </a:t>
            </a:r>
            <a:r>
              <a:rPr lang="en">
                <a:solidFill>
                  <a:srgbClr val="000000"/>
                </a:solidFill>
              </a:rPr>
              <a:t>Data Loading</a:t>
            </a:r>
            <a:r>
              <a:rPr lang="en">
                <a:solidFill>
                  <a:srgbClr val="000000"/>
                </a:solidFill>
              </a:rPr>
              <a:t>→&gt; Model Training →&gt; Model Evaluation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675" y="1726400"/>
            <a:ext cx="5587375" cy="8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9900" y="481050"/>
            <a:ext cx="1684099" cy="10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2474" y="4799175"/>
            <a:ext cx="1766725" cy="3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/>
          <p:nvPr>
            <p:ph type="title"/>
          </p:nvPr>
        </p:nvSpPr>
        <p:spPr>
          <a:xfrm>
            <a:off x="727650" y="6126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NN for Binary Classification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8"/>
          <p:cNvSpPr txBox="1"/>
          <p:nvPr>
            <p:ph idx="1" type="body"/>
          </p:nvPr>
        </p:nvSpPr>
        <p:spPr>
          <a:xfrm>
            <a:off x="727650" y="3248025"/>
            <a:ext cx="7688700" cy="14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The implemented network consists </a:t>
            </a:r>
            <a:r>
              <a:rPr b="1" lang="en">
                <a:solidFill>
                  <a:srgbClr val="000000"/>
                </a:solidFill>
              </a:rPr>
              <a:t>three hidden layers</a:t>
            </a:r>
            <a:r>
              <a:rPr lang="en">
                <a:solidFill>
                  <a:srgbClr val="000000"/>
                </a:solidFill>
              </a:rPr>
              <a:t> each with </a:t>
            </a:r>
            <a:r>
              <a:rPr b="1" lang="en">
                <a:solidFill>
                  <a:srgbClr val="000000"/>
                </a:solidFill>
              </a:rPr>
              <a:t>16 neurons</a:t>
            </a:r>
            <a:r>
              <a:rPr lang="en">
                <a:solidFill>
                  <a:srgbClr val="000000"/>
                </a:solidFill>
              </a:rPr>
              <a:t>. 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>
                <a:solidFill>
                  <a:srgbClr val="000000"/>
                </a:solidFill>
              </a:rPr>
              <a:t>Relu </a:t>
            </a:r>
            <a:r>
              <a:rPr lang="en">
                <a:solidFill>
                  <a:srgbClr val="000000"/>
                </a:solidFill>
              </a:rPr>
              <a:t>activation function are used in all the layers and the last layer uses </a:t>
            </a:r>
            <a:r>
              <a:rPr b="1" lang="en">
                <a:solidFill>
                  <a:srgbClr val="000000"/>
                </a:solidFill>
              </a:rPr>
              <a:t>Sigmoid </a:t>
            </a:r>
            <a:r>
              <a:rPr lang="en">
                <a:solidFill>
                  <a:srgbClr val="000000"/>
                </a:solidFill>
              </a:rPr>
              <a:t>activation, 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The training is performed with cross-entropy loss along with the stochastic gradient descent optimizer. 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Metric used for the NN for binary classification is accuracy</a:t>
            </a:r>
            <a:r>
              <a:rPr lang="en"/>
              <a:t>.</a:t>
            </a:r>
            <a:endParaRPr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Model obtained accuracy of </a:t>
            </a:r>
            <a:r>
              <a:rPr b="1" lang="en">
                <a:solidFill>
                  <a:srgbClr val="000000"/>
                </a:solidFill>
              </a:rPr>
              <a:t>95% on test dataset</a:t>
            </a:r>
            <a:r>
              <a:rPr b="1" lang="en"/>
              <a:t>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8625" y="1263850"/>
            <a:ext cx="6385430" cy="19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3425" y="481050"/>
            <a:ext cx="1720574" cy="103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2474" y="4799175"/>
            <a:ext cx="1766725" cy="3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type="title"/>
          </p:nvPr>
        </p:nvSpPr>
        <p:spPr>
          <a:xfrm>
            <a:off x="729450" y="6014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NN for Multi-class Classification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764850" y="3409950"/>
            <a:ext cx="7617900" cy="13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>
                <a:solidFill>
                  <a:schemeClr val="dk2"/>
                </a:solidFill>
              </a:rPr>
              <a:t>The neural network consists six hidden layers, </a:t>
            </a:r>
            <a:r>
              <a:rPr b="1" lang="en">
                <a:solidFill>
                  <a:schemeClr val="dk2"/>
                </a:solidFill>
              </a:rPr>
              <a:t>32--&gt;&gt;64--&gt;&gt;128--&gt;&gt;64--&gt;&gt;32--&gt;&gt;16</a:t>
            </a:r>
            <a:r>
              <a:rPr lang="en">
                <a:solidFill>
                  <a:schemeClr val="dk2"/>
                </a:solidFill>
              </a:rPr>
              <a:t> neurons in each layer. </a:t>
            </a:r>
            <a:endParaRPr>
              <a:solidFill>
                <a:schemeClr val="dk2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b="1" lang="en">
                <a:solidFill>
                  <a:schemeClr val="dk2"/>
                </a:solidFill>
              </a:rPr>
              <a:t>Relu </a:t>
            </a:r>
            <a:r>
              <a:rPr lang="en">
                <a:solidFill>
                  <a:schemeClr val="dk2"/>
                </a:solidFill>
              </a:rPr>
              <a:t>activation function are used in all the layers and the last layer uses </a:t>
            </a:r>
            <a:r>
              <a:rPr b="1" lang="en">
                <a:solidFill>
                  <a:schemeClr val="dk2"/>
                </a:solidFill>
              </a:rPr>
              <a:t>softmax </a:t>
            </a:r>
            <a:r>
              <a:rPr lang="en">
                <a:solidFill>
                  <a:schemeClr val="dk2"/>
                </a:solidFill>
              </a:rPr>
              <a:t>activation</a:t>
            </a:r>
            <a:endParaRPr>
              <a:solidFill>
                <a:schemeClr val="dk2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>
                <a:solidFill>
                  <a:schemeClr val="dk2"/>
                </a:solidFill>
              </a:rPr>
              <a:t>The training is performed with kullback-leibler-divergence loss along with the Adam optimizer.</a:t>
            </a:r>
            <a:endParaRPr>
              <a:solidFill>
                <a:schemeClr val="dk2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>
                <a:solidFill>
                  <a:schemeClr val="dk2"/>
                </a:solidFill>
              </a:rPr>
              <a:t> Metric used for the NN for multi-class classification is accuracy.</a:t>
            </a:r>
            <a:endParaRPr>
              <a:solidFill>
                <a:schemeClr val="dk2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</a:pPr>
            <a:r>
              <a:rPr lang="en">
                <a:solidFill>
                  <a:schemeClr val="dk2"/>
                </a:solidFill>
              </a:rPr>
              <a:t>Model accuracy is </a:t>
            </a:r>
            <a:r>
              <a:rPr b="1" lang="en">
                <a:solidFill>
                  <a:schemeClr val="dk2"/>
                </a:solidFill>
              </a:rPr>
              <a:t>63.45%</a:t>
            </a:r>
            <a:r>
              <a:rPr lang="en">
                <a:solidFill>
                  <a:schemeClr val="dk2"/>
                </a:solidFill>
              </a:rPr>
              <a:t> on test dataset.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100" y="1298862"/>
            <a:ext cx="6587228" cy="196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1650" y="481050"/>
            <a:ext cx="1702351" cy="102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2474" y="4799175"/>
            <a:ext cx="1766725" cy="3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5000" y="1275024"/>
            <a:ext cx="4050873" cy="10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>
            <p:ph type="title"/>
          </p:nvPr>
        </p:nvSpPr>
        <p:spPr>
          <a:xfrm>
            <a:off x="5091238" y="2070525"/>
            <a:ext cx="3578400" cy="4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0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Testing Accuracy of three models</a:t>
            </a:r>
            <a:endParaRPr b="0" sz="105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5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5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5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20"/>
          <p:cNvSpPr txBox="1"/>
          <p:nvPr>
            <p:ph idx="1" type="body"/>
          </p:nvPr>
        </p:nvSpPr>
        <p:spPr>
          <a:xfrm>
            <a:off x="0" y="1351225"/>
            <a:ext cx="4524300" cy="1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All three predictive models are trained and evaluated on the data set. 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The data set is split into random train and test subsets at a 7:3 size ratio.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425" y="2373338"/>
            <a:ext cx="3317325" cy="2389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2625" y="2499225"/>
            <a:ext cx="3060825" cy="222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/>
        </p:nvSpPr>
        <p:spPr>
          <a:xfrm>
            <a:off x="5153025" y="4724400"/>
            <a:ext cx="38571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Neural Network for binary classification:  confusion matrix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962325" y="4669650"/>
            <a:ext cx="3762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Neural Network for binary classification:  Training and testing accuracy</a:t>
            </a:r>
            <a:endParaRPr sz="105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742950" y="581025"/>
            <a:ext cx="6343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Results</a:t>
            </a:r>
            <a:endParaRPr b="1"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2" name="Google Shape;17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02075" y="441150"/>
            <a:ext cx="1241926" cy="6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22475" y="4983400"/>
            <a:ext cx="821525" cy="16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>
            <p:ph type="title"/>
          </p:nvPr>
        </p:nvSpPr>
        <p:spPr>
          <a:xfrm>
            <a:off x="727650" y="6126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80" name="Google Shape;180;p21"/>
          <p:cNvSpPr txBox="1"/>
          <p:nvPr>
            <p:ph idx="1" type="body"/>
          </p:nvPr>
        </p:nvSpPr>
        <p:spPr>
          <a:xfrm>
            <a:off x="169875" y="1829175"/>
            <a:ext cx="7688700" cy="29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Performance Report</a:t>
            </a:r>
            <a:endParaRPr>
              <a:solidFill>
                <a:srgbClr val="000000"/>
              </a:solidFill>
            </a:endParaRPr>
          </a:p>
          <a:p>
            <a:pPr indent="0" lvl="0" marL="45720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NN for binary classification &gt; Logistic Regression &gt; NN for multi-class classification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Data non-</a:t>
            </a:r>
            <a:r>
              <a:rPr lang="en">
                <a:solidFill>
                  <a:srgbClr val="000000"/>
                </a:solidFill>
              </a:rPr>
              <a:t>uniformity</a:t>
            </a:r>
            <a:r>
              <a:rPr lang="en">
                <a:solidFill>
                  <a:srgbClr val="000000"/>
                </a:solidFill>
              </a:rPr>
              <a:t> results in less accuracy on test dataset in Multi-class Classification neural network.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For multi-class classification the dataset were biased to some class making the prediction accuracy poor.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The future work could include more data collection part along with cleaning to obtain better multi-class classification model.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81" name="Google Shape;18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7275" y="509625"/>
            <a:ext cx="1766726" cy="106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2474" y="4799175"/>
            <a:ext cx="1766725" cy="3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